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  <p:sldMasterId id="2147483751" r:id="rId2"/>
    <p:sldMasterId id="2147483780" r:id="rId3"/>
  </p:sldMasterIdLst>
  <p:notesMasterIdLst>
    <p:notesMasterId r:id="rId31"/>
  </p:notesMasterIdLst>
  <p:handoutMasterIdLst>
    <p:handoutMasterId r:id="rId32"/>
  </p:handoutMasterIdLst>
  <p:sldIdLst>
    <p:sldId id="289" r:id="rId4"/>
    <p:sldId id="293" r:id="rId5"/>
    <p:sldId id="325" r:id="rId6"/>
    <p:sldId id="295" r:id="rId7"/>
    <p:sldId id="304" r:id="rId8"/>
    <p:sldId id="328" r:id="rId9"/>
    <p:sldId id="303" r:id="rId10"/>
    <p:sldId id="329" r:id="rId11"/>
    <p:sldId id="306" r:id="rId12"/>
    <p:sldId id="330" r:id="rId13"/>
    <p:sldId id="345" r:id="rId14"/>
    <p:sldId id="336" r:id="rId15"/>
    <p:sldId id="309" r:id="rId16"/>
    <p:sldId id="335" r:id="rId17"/>
    <p:sldId id="308" r:id="rId18"/>
    <p:sldId id="310" r:id="rId19"/>
    <p:sldId id="344" r:id="rId20"/>
    <p:sldId id="319" r:id="rId21"/>
    <p:sldId id="340" r:id="rId22"/>
    <p:sldId id="331" r:id="rId23"/>
    <p:sldId id="341" r:id="rId24"/>
    <p:sldId id="332" r:id="rId25"/>
    <p:sldId id="342" r:id="rId26"/>
    <p:sldId id="320" r:id="rId27"/>
    <p:sldId id="333" r:id="rId28"/>
    <p:sldId id="343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6D6E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2" autoAdjust="0"/>
    <p:restoredTop sz="80060" autoAdjust="0"/>
  </p:normalViewPr>
  <p:slideViewPr>
    <p:cSldViewPr snapToGrid="0" snapToObjects="1">
      <p:cViewPr varScale="1">
        <p:scale>
          <a:sx n="59" d="100"/>
          <a:sy n="59" d="100"/>
        </p:scale>
        <p:origin x="157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269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ali\Desktop\Map_Identification_Classification\Experiment%20results\MLPs%20results_world%20map%20det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ali\Desktop\Map_Identification_Classification\Experiment%20results\MLPs%20results_world%20map%20det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iali\Desktop\Map_Identification_Classification\Experiment%20results\CNNs%20results%20for%20world%20map%20det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</a:rPr>
              <a:t>MLPs' Testing Accuracy with different training size</a:t>
            </a:r>
            <a:endParaRPr lang="en-US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Sheet1!$F$41</c:f>
              <c:strCache>
                <c:ptCount val="1"/>
                <c:pt idx="0">
                  <c:v>Testing 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Sheet1!$E$42:$E$46</c:f>
              <c:numCache>
                <c:formatCode>General</c:formatCode>
                <c:ptCount val="5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  <c:pt idx="3">
                  <c:v>600</c:v>
                </c:pt>
                <c:pt idx="4">
                  <c:v>700</c:v>
                </c:pt>
              </c:numCache>
            </c:numRef>
          </c:cat>
          <c:val>
            <c:numRef>
              <c:f>Sheet1!$F$42:$F$46</c:f>
              <c:numCache>
                <c:formatCode>General</c:formatCode>
                <c:ptCount val="5"/>
                <c:pt idx="0">
                  <c:v>0.49330000000000002</c:v>
                </c:pt>
                <c:pt idx="1">
                  <c:v>0.73329999999999995</c:v>
                </c:pt>
                <c:pt idx="2">
                  <c:v>0.49330000000000002</c:v>
                </c:pt>
                <c:pt idx="3">
                  <c:v>0.91</c:v>
                </c:pt>
                <c:pt idx="4">
                  <c:v>0.90333333859841003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E4-4A84-B913-A2CD99C66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6540912"/>
        <c:axId val="516435744"/>
      </c:lineChart>
      <c:catAx>
        <c:axId val="51654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435744"/>
        <c:crosses val="autoZero"/>
        <c:auto val="1"/>
        <c:lblAlgn val="ctr"/>
        <c:lblOffset val="100"/>
        <c:noMultiLvlLbl val="0"/>
      </c:catAx>
      <c:valAx>
        <c:axId val="51643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54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</a:rPr>
              <a:t>SVMs' Testing Accuracy with different training size</a:t>
            </a:r>
            <a:endParaRPr lang="en-US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Sheet1!$F$51</c:f>
              <c:strCache>
                <c:ptCount val="1"/>
                <c:pt idx="0">
                  <c:v>Testing 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Sheet1!$E$52:$E$56</c:f>
              <c:numCache>
                <c:formatCode>General</c:formatCode>
                <c:ptCount val="5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  <c:pt idx="3">
                  <c:v>600</c:v>
                </c:pt>
                <c:pt idx="4">
                  <c:v>700</c:v>
                </c:pt>
              </c:numCache>
            </c:numRef>
          </c:cat>
          <c:val>
            <c:numRef>
              <c:f>Sheet1!$F$52:$F$56</c:f>
              <c:numCache>
                <c:formatCode>General</c:formatCode>
                <c:ptCount val="5"/>
                <c:pt idx="0">
                  <c:v>0.49299999999999999</c:v>
                </c:pt>
                <c:pt idx="1">
                  <c:v>0.85</c:v>
                </c:pt>
                <c:pt idx="2">
                  <c:v>0.84299999999999997</c:v>
                </c:pt>
                <c:pt idx="3">
                  <c:v>0.85299999999999998</c:v>
                </c:pt>
                <c:pt idx="4">
                  <c:v>0.85699999999999998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99-44CD-A99B-6DF358E9D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4674576"/>
        <c:axId val="348734144"/>
      </c:lineChart>
      <c:catAx>
        <c:axId val="58467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8734144"/>
        <c:crosses val="autoZero"/>
        <c:auto val="1"/>
        <c:lblAlgn val="ctr"/>
        <c:lblOffset val="100"/>
        <c:noMultiLvlLbl val="0"/>
      </c:catAx>
      <c:valAx>
        <c:axId val="34873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67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</a:rPr>
              <a:t>CNNs' Testing Accuracy with different training size</a:t>
            </a:r>
            <a:endParaRPr lang="en-US" sz="12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Sheet1!$B$198</c:f>
              <c:strCache>
                <c:ptCount val="1"/>
                <c:pt idx="0">
                  <c:v>Testing accuracy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Sheet1!$A$199:$A$203</c:f>
              <c:numCache>
                <c:formatCode>General</c:formatCode>
                <c:ptCount val="5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  <c:pt idx="3">
                  <c:v>600</c:v>
                </c:pt>
                <c:pt idx="4">
                  <c:v>700</c:v>
                </c:pt>
              </c:numCache>
            </c:numRef>
          </c:cat>
          <c:val>
            <c:numRef>
              <c:f>Sheet1!$B$199:$B$203</c:f>
              <c:numCache>
                <c:formatCode>General</c:formatCode>
                <c:ptCount val="5"/>
                <c:pt idx="0">
                  <c:v>0.49330000000000002</c:v>
                </c:pt>
                <c:pt idx="1">
                  <c:v>0.88</c:v>
                </c:pt>
                <c:pt idx="2">
                  <c:v>0.93330000000000002</c:v>
                </c:pt>
                <c:pt idx="3">
                  <c:v>0.93</c:v>
                </c:pt>
                <c:pt idx="4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0B-4541-B961-CBF0790E1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3815792"/>
        <c:axId val="581148976"/>
      </c:lineChart>
      <c:catAx>
        <c:axId val="58381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148976"/>
        <c:crosses val="autoZero"/>
        <c:auto val="1"/>
        <c:lblAlgn val="ctr"/>
        <c:lblOffset val="100"/>
        <c:noMultiLvlLbl val="0"/>
      </c:catAx>
      <c:valAx>
        <c:axId val="5811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1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08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Till now we ‘ve already used VGG16 and VGG19 to do the three tasks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72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architectures are shown here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46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57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6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for projection classification, because it is really hard to find world maps with the same projection online…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properties of projections.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8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for MLPs and CNNs</a:t>
            </a: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LibSVM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SVMs</a:t>
            </a:r>
          </a:p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runs on top of TensorFlow, which is the most popular open-source machine learning library by Google.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95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the number of images of different projections is relatively small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the number of hidden layers from 1 and increase it to see the trend of outcoming testing accuracy, similarly with number of nodes.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three methods, only CPU was used to run the program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transfer learning, the program ran on Google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GPU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92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36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OK, let’s see the results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is calculated by dividing the number of correct predictions by the total number of predictions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can see from the table, the best result is from CNN, and the best CNN model has three convolutional layers…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99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incorrect predictions are shown here. The first image is identified as a world map image, but it should not be. I think the similar feature of this image with world map confused the machine. And the second one is indeed a world map image, but with some mask, the machine cannot successfully identify it.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6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past years…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0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indicates that there are some overfits in the model, more training data is needed to improve the testing accuracy.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18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57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715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black projection names are the desired classification result and the red names are the predicted projections by our model.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testing accuracy with different training size, we can see there is a raising trend of accuracy as training size increases.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17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transfer learning, we can see it performs significantly better than our best CNN models for map identification and region classification.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projection classification, it works not as well as CNN trained from scratch because of the small number of training images for projection classification.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1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-5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-3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-4 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-6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-3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-4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for the time, VGG16 can always get the shortest training time, and CNN trained from scratch has the shorted testing time.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09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work can be a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30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60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29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method used in our project is …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wants to find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optimal hyperplane that can be used to separate the points into classes. A hyperplane is optimal if it exhibits a maximum margin between the classes and minimal misclassification error 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points are linearly inseparable, kernel functions are used to transform the original data into a higher dimensional space so that the optimal hyperplane (linear) can be found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4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0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of the input value multiplies a corresponding weight to make a sum and plus the bias value b, and then use an activation function to calculate the final output 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MLP is a network with many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6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use training data to adjust the weights between adjacent layers of nodes based on their observed output value and desired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MLPs are classical traditional shallow networks with many problems, and the problems are solved by convolutional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5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14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26295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55796-8205-4E7C-8627-75B4A6206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4086AF-7BC7-43B6-8216-5241661FB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FA994-51A1-4C26-8EEE-763E8A76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C6D9A-F580-4268-A61E-F4286895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FB2791-BE81-457C-A56B-53056F76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BEAF2-EF7A-4591-9DCE-71D4BE08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3D216-5882-4BB7-B282-3D88F041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DCA41-C461-4CF3-B7BA-E126A30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A82FF-0449-47E8-807E-D2BB6511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2DB1E-773F-471C-84B8-2B88390D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3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CB73-02FE-4547-B7BA-0DC1C44A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7816B1-99D1-4BC4-B130-A84613E2D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DCC99-CE80-42AE-BE4B-ADE233C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D865-45B5-4E31-95AA-739665E9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25740-80F1-4384-B0EB-7C541096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93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EB40D-7719-421B-874D-F142717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956A8-11F5-4C03-B25D-A32496D9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85FD4-B2C6-4146-B98C-CB3B1DDA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4095D-46A0-4735-8252-4CF136B6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49510-D5B8-4BE8-A71B-86F443A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76608-F86B-4B2E-93AC-CA287541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52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DE165-0BAF-46C5-9F56-E83AAC93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1B0042-BF43-4429-89C9-BB21ACAC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88D1E-865E-4D61-9884-97DED400E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2EC071-D6C4-4894-A49B-D9D61249D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1E7C5-501A-4201-843C-4EB70992C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4C0F1E-1AC4-4555-8204-BF02ACF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B4DD6F-E9AD-49EC-B836-FC07E1E4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D9D807-3B1D-40C9-8E9B-0CB3A028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44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6C79A-8F97-4C6C-9BAF-F039EA5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A1602-91E4-4259-9D33-171D3667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21295A-B5A6-4FDE-8950-D379C63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9393EB-BFA0-4BBC-B463-D6C38364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22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113911-026D-4C38-B493-68C023D7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915EE0-DE35-4E55-9F67-B8391069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31D5B-FB11-46EC-8C4E-09AD96AA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26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B9403-48D9-4E77-A91C-078C5F08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07E7A-597C-403A-89DA-AB0E712B4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75334D-CD78-41D9-B021-F6B915607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6A00F9-D8D8-48C1-A954-FEF9B915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5EF746-0915-4FC3-A51D-94932CA4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69F107-3148-4920-9CDB-59B751CF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175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0BE6B-3F32-4EC7-BAF0-213FF096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A79EFF-06BA-4F61-9578-602D9C0DC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C3C1E4-D459-45D3-97D2-077CD7E0C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128CB-9286-454B-8E4E-EC410F1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3783EB-7A97-4E4A-884D-AA3FCFD6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57C36-FA91-4FC3-9C07-12B7721C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9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9E8A7-8CFD-4A68-ABC6-55892AA6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906B02-2AB2-4129-96E0-6C392B5EB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51F7D-2CC1-4553-86BC-ED294443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0D044-6C94-4210-B54A-634E8542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BC26B-DA08-4112-9EB9-A76DBFBA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0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>
            <a:extLst>
              <a:ext uri="{FF2B5EF4-FFF2-40B4-BE49-F238E27FC236}">
                <a16:creationId xmlns:a16="http://schemas.microsoft.com/office/drawing/2014/main" id="{BC600CF0-D53E-4277-914A-B18EEDBA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DA46332-E30E-4A25-8CFB-940542B1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26FEFF-F643-4CC1-88D9-B67B1D837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CB7EE7-52A9-4F50-A2F0-5C75BF9DD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47134-D191-456B-969C-97EDFB79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757C8-9A8F-4B18-879F-28B51C22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0FBCC-747B-4891-9C4A-5E9BF9BA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8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1018F15-A734-45DE-AF67-127B8887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9981496-E568-4E73-9C76-702C97D6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0167"/>
            <a:ext cx="9144000" cy="5947833"/>
          </a:xfrm>
          <a:prstGeom prst="rect">
            <a:avLst/>
          </a:prstGeom>
          <a:solidFill>
            <a:srgbClr val="636D6E"/>
          </a:solidFill>
          <a:ln>
            <a:solidFill>
              <a:srgbClr val="636D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63814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 descr="add specific description" title="add specific title"/>
          <p:cNvSpPr>
            <a:spLocks noGrp="1"/>
          </p:cNvSpPr>
          <p:nvPr>
            <p:ph idx="13"/>
          </p:nvPr>
        </p:nvSpPr>
        <p:spPr>
          <a:xfrm>
            <a:off x="746930" y="1830387"/>
            <a:ext cx="82296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11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8" y="136525"/>
            <a:ext cx="3425010" cy="4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75049"/>
            <a:ext cx="9144000" cy="18288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769F7A79-F895-432B-B0B2-46FF8F8E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1DCB6023-B481-4663-A5B1-AF1D4B6C5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  <p:sldLayoutId id="2147483792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181B9F-B871-4ECA-97F5-E041199F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73DA6-CC73-4B2B-A206-836144E6D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1C51E-DF23-4B8D-B3E4-521B46BD5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25E06-4074-479A-989C-ECA02EDEA4B8}" type="datetimeFigureOut">
              <a:rPr lang="zh-CN" altLang="en-US" smtClean="0"/>
              <a:t>2019/9/19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FAEFF-3721-4EF6-B808-B05C9D571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2DB6F-CB25-419B-8011-D6B0E2990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41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hackerearth.com/blog/developers/simple-tutorial-svm-parameter-tuning-python-r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5533" y="2151740"/>
            <a:ext cx="8652933" cy="1764478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accent6"/>
                </a:solidFill>
              </a:rPr>
              <a:t>Using Machine Learning Methods to </a:t>
            </a:r>
          </a:p>
          <a:p>
            <a:r>
              <a:rPr lang="en-US" altLang="zh-CN" sz="3200" dirty="0">
                <a:solidFill>
                  <a:schemeClr val="accent6"/>
                </a:solidFill>
              </a:rPr>
              <a:t>Identify and Classify the Regions and Projections of Online Maps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371600" y="5130646"/>
            <a:ext cx="6400800" cy="1547880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6"/>
                </a:solidFill>
              </a:rPr>
              <a:t>Jialin Li and </a:t>
            </a:r>
            <a:r>
              <a:rPr lang="en-US" sz="2800" dirty="0" err="1">
                <a:solidFill>
                  <a:schemeClr val="accent6"/>
                </a:solidFill>
              </a:rPr>
              <a:t>Ningchuan</a:t>
            </a:r>
            <a:r>
              <a:rPr lang="en-US" sz="2800" dirty="0">
                <a:solidFill>
                  <a:schemeClr val="accent6"/>
                </a:solidFill>
              </a:rPr>
              <a:t> Xiao</a:t>
            </a:r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>
                <a:solidFill>
                  <a:schemeClr val="accent6"/>
                </a:solidFill>
              </a:rPr>
              <a:t>Department of Geography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Sep 20, 2019</a:t>
            </a:r>
          </a:p>
        </p:txBody>
      </p:sp>
    </p:spTree>
    <p:extLst>
      <p:ext uri="{BB962C8B-B14F-4D97-AF65-F5344CB8AC3E}">
        <p14:creationId xmlns:p14="http://schemas.microsoft.com/office/powerpoint/2010/main" val="409219866"/>
      </p:ext>
    </p:extLst>
  </p:cSld>
  <p:clrMapOvr>
    <a:masterClrMapping/>
  </p:clrMapOvr>
  <p:transition spd="slow" advTm="495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249063"/>
            <a:ext cx="8229600" cy="523966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study, many self-designed networks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using pre-trained CNN architectures was also used in the experiments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pre-trained architectures: VGG16 and VGG19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Geometry Group from Oxford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VGG network architecture was introduced by 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Zisserman in 2014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 networks are one of the most commonly-used pre-trained architectures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“16” and “19” stand for the number of weight layers</a:t>
            </a:r>
          </a:p>
        </p:txBody>
      </p:sp>
    </p:spTree>
    <p:extLst>
      <p:ext uri="{BB962C8B-B14F-4D97-AF65-F5344CB8AC3E}">
        <p14:creationId xmlns:p14="http://schemas.microsoft.com/office/powerpoint/2010/main" val="30136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00"/>
    </mc:Choice>
    <mc:Fallback xmlns="">
      <p:transition spd="slow" advTm="379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58C06-770C-4DCD-A951-465E079D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81" y="3696882"/>
            <a:ext cx="5066238" cy="2899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11B81A-AEC3-40D1-A9F9-2C49841D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081" y="889577"/>
            <a:ext cx="5019675" cy="2800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C32032-1B2C-4804-8DF2-E943368D1C0A}"/>
              </a:ext>
            </a:extLst>
          </p:cNvPr>
          <p:cNvSpPr/>
          <p:nvPr/>
        </p:nvSpPr>
        <p:spPr>
          <a:xfrm>
            <a:off x="890940" y="1903754"/>
            <a:ext cx="1720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E7F1C4-5937-4505-91F3-EFB62C65F066}"/>
              </a:ext>
            </a:extLst>
          </p:cNvPr>
          <p:cNvSpPr/>
          <p:nvPr/>
        </p:nvSpPr>
        <p:spPr>
          <a:xfrm>
            <a:off x="890939" y="4720223"/>
            <a:ext cx="1720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VGG19 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329B9D-9F1B-4D2F-A238-A71F9B913B32}"/>
              </a:ext>
            </a:extLst>
          </p:cNvPr>
          <p:cNvSpPr/>
          <p:nvPr/>
        </p:nvSpPr>
        <p:spPr>
          <a:xfrm>
            <a:off x="2932020" y="6545811"/>
            <a:ext cx="613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(Source: https://towardsdatascience.com/transfer-learning-in-tensorflow)</a:t>
            </a:r>
          </a:p>
        </p:txBody>
      </p:sp>
    </p:spTree>
    <p:extLst>
      <p:ext uri="{BB962C8B-B14F-4D97-AF65-F5344CB8AC3E}">
        <p14:creationId xmlns:p14="http://schemas.microsoft.com/office/powerpoint/2010/main" val="6375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4"/>
    </mc:Choice>
    <mc:Fallback xmlns="">
      <p:transition spd="slow" advTm="1744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Map Identification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152350"/>
            <a:ext cx="8229600" cy="46037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non-map images and 500 world map images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C27EC-AB9F-41AC-BCD6-226426EC1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57"/>
          <a:stretch/>
        </p:blipFill>
        <p:spPr>
          <a:xfrm>
            <a:off x="1292469" y="1703097"/>
            <a:ext cx="3217985" cy="4952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9FB-ADF9-471A-B32E-09A437E652F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4"/>
          <a:stretch/>
        </p:blipFill>
        <p:spPr bwMode="auto">
          <a:xfrm>
            <a:off x="4835120" y="1744384"/>
            <a:ext cx="3217985" cy="495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7"/>
    </mc:Choice>
    <mc:Fallback xmlns="">
      <p:transition spd="slow" advTm="1325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Region Classification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152353"/>
            <a:ext cx="8229600" cy="87867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 maps for each of four regions (China, the U.S., South Korea and the World)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F5FE1-EA93-4F3C-A5B4-ED9CE4A058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75" y="2127739"/>
            <a:ext cx="5267249" cy="445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8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4"/>
    </mc:Choice>
    <mc:Fallback xmlns="">
      <p:transition spd="slow" advTm="1355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Projection Classification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147469"/>
            <a:ext cx="8229600" cy="74251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map images for each of four world map projections (Equirectangular, Mercator, Miller and Robinson projection)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18C08-35E9-406B-A0E6-9AF6C36473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5" y="2077199"/>
            <a:ext cx="6023609" cy="4633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7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22"/>
    </mc:Choice>
    <mc:Fallback xmlns="">
      <p:transition spd="slow" advTm="382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3411414" y="1085972"/>
            <a:ext cx="4958863" cy="539395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machine learning   library by Google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on top of TensorFlow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enable fast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 MLPs and CNNs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LIBSVM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popular open-source SVM library to implement SVMs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Image result for tensorflow">
            <a:extLst>
              <a:ext uri="{FF2B5EF4-FFF2-40B4-BE49-F238E27FC236}">
                <a16:creationId xmlns:a16="http://schemas.microsoft.com/office/drawing/2014/main" id="{FC4F6B56-4191-4A08-BAD3-5F595E38E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43" y="1213617"/>
            <a:ext cx="1369280" cy="11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Keras">
            <a:extLst>
              <a:ext uri="{FF2B5EF4-FFF2-40B4-BE49-F238E27FC236}">
                <a16:creationId xmlns:a16="http://schemas.microsoft.com/office/drawing/2014/main" id="{156DE077-23AF-4AD1-8863-C177592E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8" y="3528136"/>
            <a:ext cx="1756328" cy="50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5"/>
    </mc:Choice>
    <mc:Fallback xmlns="">
      <p:transition spd="slow" advTm="4423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Experiments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061768"/>
            <a:ext cx="8229600" cy="593939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map identification and region classification, 70% images are training data, and the rest 30% are testing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projection classification, 90% images are training data and 10% are testing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inputs for all three methods are pixel values in three bands of each image (3*120*100 input nodes)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SVMs, MLPs and CNNs trained from scratch, only CPU (Intel Core i7-8700, 3.2GHz) was used to run the program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transfer learning using pre-trained CNN architecture, the program 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on Google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GPU (Nvidia Tesla K80, 2496 CUDA cores, 12 GB memory)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environment that requires no setup to use and runs entirely on the cloud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24"/>
    </mc:Choice>
    <mc:Fallback xmlns="">
      <p:transition spd="slow" advTm="7612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Hyper-parameters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03E70E-276E-4ED8-83BE-791A437FC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88987"/>
              </p:ext>
            </p:extLst>
          </p:nvPr>
        </p:nvGraphicFramePr>
        <p:xfrm>
          <a:off x="368012" y="2013853"/>
          <a:ext cx="4028497" cy="3824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188">
                  <a:extLst>
                    <a:ext uri="{9D8B030D-6E8A-4147-A177-3AD203B41FA5}">
                      <a16:colId xmlns:a16="http://schemas.microsoft.com/office/drawing/2014/main" val="1644978846"/>
                    </a:ext>
                  </a:extLst>
                </a:gridCol>
                <a:gridCol w="2669309">
                  <a:extLst>
                    <a:ext uri="{9D8B030D-6E8A-4147-A177-3AD203B41FA5}">
                      <a16:colId xmlns:a16="http://schemas.microsoft.com/office/drawing/2014/main" val="2549986215"/>
                    </a:ext>
                  </a:extLst>
                </a:gridCol>
              </a:tblGrid>
              <a:tr h="467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 or Choices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extLst>
                  <a:ext uri="{0D108BD9-81ED-4DB2-BD59-A6C34878D82A}">
                    <a16:rowId xmlns:a16="http://schemas.microsoft.com/office/drawing/2014/main" val="868629449"/>
                  </a:ext>
                </a:extLst>
              </a:tr>
              <a:tr h="9358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Rectified linear unit</a:t>
                      </a: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US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extLst>
                  <a:ext uri="{0D108BD9-81ED-4DB2-BD59-A6C34878D82A}">
                    <a16:rowId xmlns:a16="http://schemas.microsoft.com/office/drawing/2014/main" val="1735454459"/>
                  </a:ext>
                </a:extLst>
              </a:tr>
              <a:tr h="9358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Stochastic gradient descent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extLst>
                  <a:ext uri="{0D108BD9-81ED-4DB2-BD59-A6C34878D82A}">
                    <a16:rowId xmlns:a16="http://schemas.microsoft.com/office/drawing/2014/main" val="3904923686"/>
                  </a:ext>
                </a:extLst>
              </a:tr>
              <a:tr h="4679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extLst>
                  <a:ext uri="{0D108BD9-81ED-4DB2-BD59-A6C34878D82A}">
                    <a16:rowId xmlns:a16="http://schemas.microsoft.com/office/drawing/2014/main" val="3085584202"/>
                  </a:ext>
                </a:extLst>
              </a:tr>
              <a:tr h="9358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epochs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3378" marR="73378" marT="0" marB="0" anchor="ctr"/>
                </a:tc>
                <a:extLst>
                  <a:ext uri="{0D108BD9-81ED-4DB2-BD59-A6C34878D82A}">
                    <a16:rowId xmlns:a16="http://schemas.microsoft.com/office/drawing/2014/main" val="152785975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ED7DEB-9B9A-4F94-887E-281E61982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029699"/>
              </p:ext>
            </p:extLst>
          </p:nvPr>
        </p:nvGraphicFramePr>
        <p:xfrm>
          <a:off x="4572000" y="2007113"/>
          <a:ext cx="4264025" cy="4455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3485">
                  <a:extLst>
                    <a:ext uri="{9D8B030D-6E8A-4147-A177-3AD203B41FA5}">
                      <a16:colId xmlns:a16="http://schemas.microsoft.com/office/drawing/2014/main" val="2093561722"/>
                    </a:ext>
                  </a:extLst>
                </a:gridCol>
                <a:gridCol w="2760540">
                  <a:extLst>
                    <a:ext uri="{9D8B030D-6E8A-4147-A177-3AD203B41FA5}">
                      <a16:colId xmlns:a16="http://schemas.microsoft.com/office/drawing/2014/main" val="2740602026"/>
                    </a:ext>
                  </a:extLst>
                </a:gridCol>
              </a:tblGrid>
              <a:tr h="488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 or Choices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3343044355"/>
                  </a:ext>
                </a:extLst>
              </a:tr>
              <a:tr h="976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 function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Rectified linear unit (</a:t>
                      </a:r>
                      <a:r>
                        <a:rPr lang="en-GB" sz="1800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637423580"/>
                  </a:ext>
                </a:extLst>
              </a:tr>
              <a:tr h="488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 size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5*5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3158165113"/>
                  </a:ext>
                </a:extLst>
              </a:tr>
              <a:tr h="488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 Size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707484476"/>
                  </a:ext>
                </a:extLst>
              </a:tr>
              <a:tr h="488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Strides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2*2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345747320"/>
                  </a:ext>
                </a:extLst>
              </a:tr>
              <a:tr h="9767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Stochastic gradient descent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1136925852"/>
                  </a:ext>
                </a:extLst>
              </a:tr>
              <a:tr h="488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3914" marR="103914" marT="0" marB="0" anchor="ctr"/>
                </a:tc>
                <a:extLst>
                  <a:ext uri="{0D108BD9-81ED-4DB2-BD59-A6C34878D82A}">
                    <a16:rowId xmlns:a16="http://schemas.microsoft.com/office/drawing/2014/main" val="2286825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C1D2F47-DD3B-46A8-9E7E-6BCD88C9EF50}"/>
              </a:ext>
            </a:extLst>
          </p:cNvPr>
          <p:cNvSpPr/>
          <p:nvPr/>
        </p:nvSpPr>
        <p:spPr>
          <a:xfrm>
            <a:off x="1913221" y="1412325"/>
            <a:ext cx="938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31311-83E3-4759-8859-8D3916F7AE0A}"/>
              </a:ext>
            </a:extLst>
          </p:cNvPr>
          <p:cNvSpPr/>
          <p:nvPr/>
        </p:nvSpPr>
        <p:spPr>
          <a:xfrm>
            <a:off x="6226156" y="1420722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8828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4"/>
    </mc:Choice>
    <mc:Fallback xmlns="">
      <p:transition spd="slow" advTm="69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Map Identification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  					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BD2B3B-C05A-4605-8FD8-5D3C61D5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78341"/>
              </p:ext>
            </p:extLst>
          </p:nvPr>
        </p:nvGraphicFramePr>
        <p:xfrm>
          <a:off x="1154591" y="2087118"/>
          <a:ext cx="6834813" cy="253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1">
                  <a:extLst>
                    <a:ext uri="{9D8B030D-6E8A-4147-A177-3AD203B41FA5}">
                      <a16:colId xmlns:a16="http://schemas.microsoft.com/office/drawing/2014/main" val="2288602490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586910843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1057928504"/>
                    </a:ext>
                  </a:extLst>
                </a:gridCol>
              </a:tblGrid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8673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0.903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73704541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62464726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515951197"/>
                  </a:ext>
                </a:extLst>
              </a:tr>
            </a:tbl>
          </a:graphicData>
        </a:graphic>
      </p:graphicFrame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F25E071-5E6C-4D6F-89C3-BA17EA5BB601}"/>
              </a:ext>
            </a:extLst>
          </p:cNvPr>
          <p:cNvSpPr txBox="1">
            <a:spLocks/>
          </p:cNvSpPr>
          <p:nvPr/>
        </p:nvSpPr>
        <p:spPr>
          <a:xfrm>
            <a:off x="457199" y="4871501"/>
            <a:ext cx="8229600" cy="186341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result is from CNN with three convolutional layers, and the kernel numbers of each layers are 16, 64, 256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three methods can get high testing accuracy, and CNN is the best in general and also the most stable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B5B8C-9EBB-4DC1-A8CA-25E948E59634}"/>
                  </a:ext>
                </a:extLst>
              </p:cNvPr>
              <p:cNvSpPr txBox="1"/>
              <p:nvPr/>
            </p:nvSpPr>
            <p:spPr>
              <a:xfrm>
                <a:off x="2155532" y="1231557"/>
                <a:ext cx="4604337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B5B8C-9EBB-4DC1-A8CA-25E948E5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32" y="1231557"/>
                <a:ext cx="4604337" cy="575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96"/>
    </mc:Choice>
    <mc:Fallback xmlns="">
      <p:transition spd="slow" advTm="457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I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ncorrect Predictions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77993B-E207-488E-B3AC-1A0FC817EAAC}"/>
              </a:ext>
            </a:extLst>
          </p:cNvPr>
          <p:cNvGrpSpPr/>
          <p:nvPr/>
        </p:nvGrpSpPr>
        <p:grpSpPr>
          <a:xfrm>
            <a:off x="250714" y="1022881"/>
            <a:ext cx="8685277" cy="5692243"/>
            <a:chOff x="250714" y="1022881"/>
            <a:chExt cx="8685277" cy="56922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D95F9-EA9B-4F89-8902-D05090EE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14" y="2136532"/>
              <a:ext cx="4702531" cy="3981083"/>
            </a:xfrm>
            <a:prstGeom prst="rect">
              <a:avLst/>
            </a:prstGeom>
          </p:spPr>
        </p:pic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F5A42DF3-FFAE-455B-8C6F-4BFD54D5E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0423" y="1022881"/>
              <a:ext cx="3140870" cy="2879131"/>
            </a:xfrm>
            <a:prstGeom prst="rect">
              <a:avLst/>
            </a:prstGeom>
          </p:spPr>
        </p:pic>
        <p:pic>
          <p:nvPicPr>
            <p:cNvPr id="11" name="Picture 10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46A8B6FB-E554-4B8F-9A96-C314C68D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5725" y="3947745"/>
              <a:ext cx="3850266" cy="276737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50DA43-C2C1-41E2-8F52-326BBB7848C7}"/>
                </a:ext>
              </a:extLst>
            </p:cNvPr>
            <p:cNvSpPr/>
            <p:nvPr/>
          </p:nvSpPr>
          <p:spPr>
            <a:xfrm>
              <a:off x="1441938" y="2136532"/>
              <a:ext cx="1160585" cy="10902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57A880-1967-463F-B0D4-D9F53593A470}"/>
                </a:ext>
              </a:extLst>
            </p:cNvPr>
            <p:cNvCxnSpPr/>
            <p:nvPr/>
          </p:nvCxnSpPr>
          <p:spPr>
            <a:xfrm flipV="1">
              <a:off x="2602523" y="1022881"/>
              <a:ext cx="2837900" cy="11136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AE890D-EF43-4DB9-8A1F-F83EFD7CD5BC}"/>
                </a:ext>
              </a:extLst>
            </p:cNvPr>
            <p:cNvCxnSpPr/>
            <p:nvPr/>
          </p:nvCxnSpPr>
          <p:spPr>
            <a:xfrm>
              <a:off x="2602523" y="3226777"/>
              <a:ext cx="2837900" cy="6752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1E8E2F-B000-4632-AC81-02E5FB688B88}"/>
                </a:ext>
              </a:extLst>
            </p:cNvPr>
            <p:cNvSpPr/>
            <p:nvPr/>
          </p:nvSpPr>
          <p:spPr>
            <a:xfrm>
              <a:off x="3719146" y="4088423"/>
              <a:ext cx="1099039" cy="8176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D565E7-B775-414F-88F5-921B27759C78}"/>
                </a:ext>
              </a:extLst>
            </p:cNvPr>
            <p:cNvCxnSpPr/>
            <p:nvPr/>
          </p:nvCxnSpPr>
          <p:spPr>
            <a:xfrm flipV="1">
              <a:off x="4818185" y="3947745"/>
              <a:ext cx="267540" cy="1406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FDA8DB-5D85-4A8B-8A42-C2E3FAE01AC2}"/>
                </a:ext>
              </a:extLst>
            </p:cNvPr>
            <p:cNvCxnSpPr/>
            <p:nvPr/>
          </p:nvCxnSpPr>
          <p:spPr>
            <a:xfrm>
              <a:off x="4818185" y="4906108"/>
              <a:ext cx="267540" cy="17787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94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1"/>
    </mc:Choice>
    <mc:Fallback xmlns="">
      <p:transition spd="slow" advTm="608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060697"/>
            <a:ext cx="8542845" cy="148907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machine learning, especially the development of convolutional neural networks, prompts 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 trends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machine learning applications in computer vision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66E9156F-3841-4C06-BE4C-5E8EE719F9FD}"/>
              </a:ext>
            </a:extLst>
          </p:cNvPr>
          <p:cNvSpPr/>
          <p:nvPr/>
        </p:nvSpPr>
        <p:spPr>
          <a:xfrm>
            <a:off x="437409" y="617642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Self-driving car</a:t>
            </a:r>
            <a:endParaRPr lang="zh-CN" altLang="en-US" dirty="0"/>
          </a:p>
        </p:txBody>
      </p:sp>
      <p:pic>
        <p:nvPicPr>
          <p:cNvPr id="7" name="图片 9">
            <a:extLst>
              <a:ext uri="{FF2B5EF4-FFF2-40B4-BE49-F238E27FC236}">
                <a16:creationId xmlns:a16="http://schemas.microsoft.com/office/drawing/2014/main" id="{828256E6-2797-4DF8-9C50-8CE73356F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62"/>
          <a:stretch/>
        </p:blipFill>
        <p:spPr>
          <a:xfrm>
            <a:off x="476991" y="2679521"/>
            <a:ext cx="4351683" cy="3530266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10F019C1-CCB3-440C-BFAE-E4B2D8ABAE44}"/>
              </a:ext>
            </a:extLst>
          </p:cNvPr>
          <p:cNvSpPr/>
          <p:nvPr/>
        </p:nvSpPr>
        <p:spPr>
          <a:xfrm>
            <a:off x="3386634" y="617185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Image classification</a:t>
            </a:r>
            <a:endParaRPr lang="zh-CN" altLang="en-US" dirty="0"/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EA4FCE12-81CD-4F27-98DE-4EA4DF6974BE}"/>
              </a:ext>
            </a:extLst>
          </p:cNvPr>
          <p:cNvSpPr/>
          <p:nvPr/>
        </p:nvSpPr>
        <p:spPr>
          <a:xfrm>
            <a:off x="6660322" y="618368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 recognition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547D2F-39BA-4467-A154-9979E71B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485" y="2679521"/>
            <a:ext cx="6276028" cy="35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ce recognition">
            <a:extLst>
              <a:ext uri="{FF2B5EF4-FFF2-40B4-BE49-F238E27FC236}">
                <a16:creationId xmlns:a16="http://schemas.microsoft.com/office/drawing/2014/main" id="{BCBB5359-683F-4173-9FDB-07553143A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2" r="27166"/>
          <a:stretch/>
        </p:blipFill>
        <p:spPr bwMode="auto">
          <a:xfrm>
            <a:off x="5811208" y="2679522"/>
            <a:ext cx="3313019" cy="35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6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9"/>
    </mc:Choice>
    <mc:Fallback xmlns="">
      <p:transition spd="slow" advTm="13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Region Classification 			  					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BD2B3B-C05A-4605-8FD8-5D3C61D5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43212"/>
              </p:ext>
            </p:extLst>
          </p:nvPr>
        </p:nvGraphicFramePr>
        <p:xfrm>
          <a:off x="1154594" y="1425860"/>
          <a:ext cx="6834813" cy="253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1">
                  <a:extLst>
                    <a:ext uri="{9D8B030D-6E8A-4147-A177-3AD203B41FA5}">
                      <a16:colId xmlns:a16="http://schemas.microsoft.com/office/drawing/2014/main" val="2288602490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586910843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1057928504"/>
                    </a:ext>
                  </a:extLst>
                </a:gridCol>
              </a:tblGrid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8673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0.784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73704541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0.790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62464726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515951197"/>
                  </a:ext>
                </a:extLst>
              </a:tr>
            </a:tbl>
          </a:graphicData>
        </a:graphic>
      </p:graphicFrame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F25E071-5E6C-4D6F-89C3-BA17EA5BB601}"/>
              </a:ext>
            </a:extLst>
          </p:cNvPr>
          <p:cNvSpPr txBox="1">
            <a:spLocks/>
          </p:cNvSpPr>
          <p:nvPr/>
        </p:nvSpPr>
        <p:spPr>
          <a:xfrm>
            <a:off x="457199" y="4229659"/>
            <a:ext cx="8229600" cy="253271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testing accuracy rates of the three methods are not as good as those for map identification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result is from CNN with two convolutional layers, and the kernel numbers of each layers are 32 and 64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CNN’s training accuracy is much higher than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17936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81"/>
    </mc:Choice>
    <mc:Fallback xmlns="">
      <p:transition spd="slow" advTm="5278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I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ncorrect Predictions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E36F75-5692-4A98-9F07-F463BA2B471B}"/>
              </a:ext>
            </a:extLst>
          </p:cNvPr>
          <p:cNvGrpSpPr/>
          <p:nvPr/>
        </p:nvGrpSpPr>
        <p:grpSpPr>
          <a:xfrm>
            <a:off x="553912" y="1192116"/>
            <a:ext cx="8138681" cy="5377799"/>
            <a:chOff x="474784" y="1104196"/>
            <a:chExt cx="8138681" cy="5377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ABA115-0EA7-4E38-BEFB-33251BF303BA}"/>
                </a:ext>
              </a:extLst>
            </p:cNvPr>
            <p:cNvGrpSpPr/>
            <p:nvPr/>
          </p:nvGrpSpPr>
          <p:grpSpPr>
            <a:xfrm>
              <a:off x="474784" y="1571359"/>
              <a:ext cx="4761867" cy="4682652"/>
              <a:chOff x="351693" y="1166911"/>
              <a:chExt cx="4761867" cy="468265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6E33A6-B37D-45F3-AFC9-445E9418A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693" y="1166911"/>
                <a:ext cx="4761867" cy="35281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68564A3-958A-479E-9227-41BB56DF5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693" y="4679912"/>
                <a:ext cx="4761867" cy="1169651"/>
              </a:xfrm>
              <a:prstGeom prst="rect">
                <a:avLst/>
              </a:prstGeom>
            </p:spPr>
          </p:pic>
        </p:grpSp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D2967E0F-9257-4544-A477-BB2975E0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9397" y="4068775"/>
              <a:ext cx="3124068" cy="2413220"/>
            </a:xfrm>
            <a:prstGeom prst="rect">
              <a:avLst/>
            </a:prstGeom>
          </p:spPr>
        </p:pic>
        <p:pic>
          <p:nvPicPr>
            <p:cNvPr id="11" name="Picture 10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ABF66DE8-89A6-4063-ABB5-D7C4562C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5295" y="1104196"/>
              <a:ext cx="2872271" cy="28886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803888-40C1-4654-83CC-9B416DD399DD}"/>
                </a:ext>
              </a:extLst>
            </p:cNvPr>
            <p:cNvSpPr/>
            <p:nvPr/>
          </p:nvSpPr>
          <p:spPr>
            <a:xfrm>
              <a:off x="3182815" y="1571359"/>
              <a:ext cx="668216" cy="7425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5066C3-69D8-42CD-9214-9B2425AE1B8B}"/>
                </a:ext>
              </a:extLst>
            </p:cNvPr>
            <p:cNvSpPr/>
            <p:nvPr/>
          </p:nvSpPr>
          <p:spPr>
            <a:xfrm>
              <a:off x="3805312" y="4536831"/>
              <a:ext cx="766688" cy="5627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F3A2B7-6B72-4EC2-ADE7-B28B115D735A}"/>
                </a:ext>
              </a:extLst>
            </p:cNvPr>
            <p:cNvCxnSpPr/>
            <p:nvPr/>
          </p:nvCxnSpPr>
          <p:spPr>
            <a:xfrm flipV="1">
              <a:off x="3851031" y="1104196"/>
              <a:ext cx="1764264" cy="4671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772BF72-F674-4500-B858-731E219A37AE}"/>
                </a:ext>
              </a:extLst>
            </p:cNvPr>
            <p:cNvCxnSpPr/>
            <p:nvPr/>
          </p:nvCxnSpPr>
          <p:spPr>
            <a:xfrm>
              <a:off x="3851031" y="2321169"/>
              <a:ext cx="1764264" cy="16716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17D5D4-3785-46CD-B811-376A8C52F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4132385"/>
              <a:ext cx="917397" cy="4117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17EF5D-DCD0-4932-B416-0AF3E1F2E77F}"/>
                </a:ext>
              </a:extLst>
            </p:cNvPr>
            <p:cNvCxnSpPr/>
            <p:nvPr/>
          </p:nvCxnSpPr>
          <p:spPr>
            <a:xfrm>
              <a:off x="4572000" y="5099541"/>
              <a:ext cx="917397" cy="12924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131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1"/>
    </mc:Choice>
    <mc:Fallback xmlns="">
      <p:transition spd="slow" advTm="1983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1481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Projection Classification 			  					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BD2B3B-C05A-4605-8FD8-5D3C61D5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89329"/>
              </p:ext>
            </p:extLst>
          </p:nvPr>
        </p:nvGraphicFramePr>
        <p:xfrm>
          <a:off x="1154594" y="1522581"/>
          <a:ext cx="6834813" cy="253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271">
                  <a:extLst>
                    <a:ext uri="{9D8B030D-6E8A-4147-A177-3AD203B41FA5}">
                      <a16:colId xmlns:a16="http://schemas.microsoft.com/office/drawing/2014/main" val="2288602490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586910843"/>
                    </a:ext>
                  </a:extLst>
                </a:gridCol>
                <a:gridCol w="2278271">
                  <a:extLst>
                    <a:ext uri="{9D8B030D-6E8A-4147-A177-3AD203B41FA5}">
                      <a16:colId xmlns:a16="http://schemas.microsoft.com/office/drawing/2014/main" val="1057928504"/>
                    </a:ext>
                  </a:extLst>
                </a:gridCol>
              </a:tblGrid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8673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0.775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73704541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62464726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515951197"/>
                  </a:ext>
                </a:extLst>
              </a:tr>
            </a:tbl>
          </a:graphicData>
        </a:graphic>
      </p:graphicFrame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CF25E071-5E6C-4D6F-89C3-BA17EA5BB601}"/>
              </a:ext>
            </a:extLst>
          </p:cNvPr>
          <p:cNvSpPr txBox="1">
            <a:spLocks/>
          </p:cNvSpPr>
          <p:nvPr/>
        </p:nvSpPr>
        <p:spPr>
          <a:xfrm>
            <a:off x="457199" y="4528594"/>
            <a:ext cx="8229600" cy="175790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testing accuracy rates of the three methods are not as good as those for map identification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result is also from CNN with two convolutional layers, and the kernel numbers of each layers are 64 and 128</a:t>
            </a:r>
          </a:p>
        </p:txBody>
      </p:sp>
    </p:spTree>
    <p:extLst>
      <p:ext uri="{BB962C8B-B14F-4D97-AF65-F5344CB8AC3E}">
        <p14:creationId xmlns:p14="http://schemas.microsoft.com/office/powerpoint/2010/main" val="20320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9"/>
    </mc:Choice>
    <mc:Fallback xmlns="">
      <p:transition spd="slow" advTm="1053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6426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I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ncorrect Predictions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AD0897-10BC-4A59-8974-59F64BEF3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23" y="1117874"/>
            <a:ext cx="1815686" cy="2347554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BDE09C-1159-4674-A4CA-77A21009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214" y="1059788"/>
            <a:ext cx="2630194" cy="2463726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7A6D91-D58F-43C0-A254-B7E85B411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05" y="3945836"/>
            <a:ext cx="3046922" cy="2285191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A4A9680-C77D-4BDC-B010-FAD4F9933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958" y="4008618"/>
            <a:ext cx="3289206" cy="20667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E6DFE1-9D9C-4ECF-8501-1A1D803F2973}"/>
              </a:ext>
            </a:extLst>
          </p:cNvPr>
          <p:cNvSpPr/>
          <p:nvPr/>
        </p:nvSpPr>
        <p:spPr>
          <a:xfrm>
            <a:off x="913848" y="3532392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Equirectangular -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F1D085-2D1F-44FE-A654-8DC7CC22B4DF}"/>
              </a:ext>
            </a:extLst>
          </p:cNvPr>
          <p:cNvSpPr/>
          <p:nvPr/>
        </p:nvSpPr>
        <p:spPr>
          <a:xfrm>
            <a:off x="5531839" y="3549175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Mercator -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ADFF81-D359-4B32-BFF6-3E879CB244FD}"/>
              </a:ext>
            </a:extLst>
          </p:cNvPr>
          <p:cNvSpPr/>
          <p:nvPr/>
        </p:nvSpPr>
        <p:spPr>
          <a:xfrm>
            <a:off x="1349220" y="6301851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Miller -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Mercator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E23D9A-0614-4B90-A772-3BC388DFE236}"/>
              </a:ext>
            </a:extLst>
          </p:cNvPr>
          <p:cNvSpPr/>
          <p:nvPr/>
        </p:nvSpPr>
        <p:spPr>
          <a:xfrm>
            <a:off x="5531838" y="6236071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Miller -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Mercator</a:t>
            </a:r>
          </a:p>
        </p:txBody>
      </p:sp>
    </p:spTree>
    <p:extLst>
      <p:ext uri="{BB962C8B-B14F-4D97-AF65-F5344CB8AC3E}">
        <p14:creationId xmlns:p14="http://schemas.microsoft.com/office/powerpoint/2010/main" val="26096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2"/>
    </mc:Choice>
    <mc:Fallback xmlns="">
      <p:transition spd="slow" advTm="177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Training Size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1317" y="1156054"/>
            <a:ext cx="831399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with more training data will obtain higher accuracy rate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map identification as an example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133540-18A0-4F16-84F8-E965D9F283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676714"/>
              </p:ext>
            </p:extLst>
          </p:nvPr>
        </p:nvGraphicFramePr>
        <p:xfrm>
          <a:off x="307975" y="2207081"/>
          <a:ext cx="4088179" cy="232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2E7ED55-4D24-4A12-B68F-8495883332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479654"/>
              </p:ext>
            </p:extLst>
          </p:nvPr>
        </p:nvGraphicFramePr>
        <p:xfrm>
          <a:off x="4261116" y="2181009"/>
          <a:ext cx="4431567" cy="2495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37D9235-074E-4F02-ACCE-7E2062859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448337"/>
              </p:ext>
            </p:extLst>
          </p:nvPr>
        </p:nvGraphicFramePr>
        <p:xfrm>
          <a:off x="460375" y="4572418"/>
          <a:ext cx="4088178" cy="2264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6424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1"/>
    </mc:Choice>
    <mc:Fallback xmlns="">
      <p:transition spd="slow" advTm="178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Transfer Learning                                             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704B50-F4C7-49C2-86A7-C3986D1CE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38519"/>
              </p:ext>
            </p:extLst>
          </p:nvPr>
        </p:nvGraphicFramePr>
        <p:xfrm>
          <a:off x="499139" y="1290156"/>
          <a:ext cx="8145719" cy="5195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653">
                  <a:extLst>
                    <a:ext uri="{9D8B030D-6E8A-4147-A177-3AD203B41FA5}">
                      <a16:colId xmlns:a16="http://schemas.microsoft.com/office/drawing/2014/main" val="1678523497"/>
                    </a:ext>
                  </a:extLst>
                </a:gridCol>
                <a:gridCol w="1640138">
                  <a:extLst>
                    <a:ext uri="{9D8B030D-6E8A-4147-A177-3AD203B41FA5}">
                      <a16:colId xmlns:a16="http://schemas.microsoft.com/office/drawing/2014/main" val="867586011"/>
                    </a:ext>
                  </a:extLst>
                </a:gridCol>
                <a:gridCol w="2354964">
                  <a:extLst>
                    <a:ext uri="{9D8B030D-6E8A-4147-A177-3AD203B41FA5}">
                      <a16:colId xmlns:a16="http://schemas.microsoft.com/office/drawing/2014/main" val="1586919707"/>
                    </a:ext>
                  </a:extLst>
                </a:gridCol>
                <a:gridCol w="2354964">
                  <a:extLst>
                    <a:ext uri="{9D8B030D-6E8A-4147-A177-3AD203B41FA5}">
                      <a16:colId xmlns:a16="http://schemas.microsoft.com/office/drawing/2014/main" val="439066667"/>
                    </a:ext>
                  </a:extLst>
                </a:gridCol>
              </a:tblGrid>
              <a:tr h="583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</a:txBody>
                  <a:tcPr marL="116700" marR="116700" marT="0" marB="0" anchor="ctr"/>
                </a:tc>
                <a:extLst>
                  <a:ext uri="{0D108BD9-81ED-4DB2-BD59-A6C34878D82A}">
                    <a16:rowId xmlns:a16="http://schemas.microsoft.com/office/drawing/2014/main" val="238491995"/>
                  </a:ext>
                </a:extLst>
              </a:tr>
              <a:tr h="44735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identification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848788220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42287329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518254830"/>
                  </a:ext>
                </a:extLst>
              </a:tr>
              <a:tr h="44735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 classification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392081887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0.933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468692624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0.947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32251775"/>
                  </a:ext>
                </a:extLst>
              </a:tr>
              <a:tr h="6493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 classification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0.999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50990521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541620789"/>
                  </a:ext>
                </a:extLst>
              </a:tr>
              <a:tr h="4473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0.725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2817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3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99"/>
    </mc:Choice>
    <mc:Fallback xmlns="">
      <p:transition spd="slow" advTm="341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Training and Testing Time                                             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704B50-F4C7-49C2-86A7-C3986D1CE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66464"/>
              </p:ext>
            </p:extLst>
          </p:nvPr>
        </p:nvGraphicFramePr>
        <p:xfrm>
          <a:off x="499139" y="1290156"/>
          <a:ext cx="8145719" cy="5195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653">
                  <a:extLst>
                    <a:ext uri="{9D8B030D-6E8A-4147-A177-3AD203B41FA5}">
                      <a16:colId xmlns:a16="http://schemas.microsoft.com/office/drawing/2014/main" val="1678523497"/>
                    </a:ext>
                  </a:extLst>
                </a:gridCol>
                <a:gridCol w="1640138">
                  <a:extLst>
                    <a:ext uri="{9D8B030D-6E8A-4147-A177-3AD203B41FA5}">
                      <a16:colId xmlns:a16="http://schemas.microsoft.com/office/drawing/2014/main" val="867586011"/>
                    </a:ext>
                  </a:extLst>
                </a:gridCol>
                <a:gridCol w="2354964">
                  <a:extLst>
                    <a:ext uri="{9D8B030D-6E8A-4147-A177-3AD203B41FA5}">
                      <a16:colId xmlns:a16="http://schemas.microsoft.com/office/drawing/2014/main" val="1586919707"/>
                    </a:ext>
                  </a:extLst>
                </a:gridCol>
                <a:gridCol w="2354964">
                  <a:extLst>
                    <a:ext uri="{9D8B030D-6E8A-4147-A177-3AD203B41FA5}">
                      <a16:colId xmlns:a16="http://schemas.microsoft.com/office/drawing/2014/main" val="439066667"/>
                    </a:ext>
                  </a:extLst>
                </a:gridCol>
              </a:tblGrid>
              <a:tr h="5833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 (s)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Testing</a:t>
                      </a:r>
                      <a:r>
                        <a:rPr lang="en-US" sz="1800" kern="100" baseline="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Time (s)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extLst>
                  <a:ext uri="{0D108BD9-81ED-4DB2-BD59-A6C34878D82A}">
                    <a16:rowId xmlns:a16="http://schemas.microsoft.com/office/drawing/2014/main" val="238491995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identification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1749.42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8788220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901.54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4.36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42287329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1101.46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518254830"/>
                  </a:ext>
                </a:extLst>
              </a:tr>
              <a:tr h="5416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Regional classification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2618.63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392081887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528.97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3.51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468692624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1136.71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6.23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32251775"/>
                  </a:ext>
                </a:extLst>
              </a:tr>
              <a:tr h="649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 classification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from scratch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362.56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0990521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203.50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541620789"/>
                  </a:ext>
                </a:extLst>
              </a:tr>
              <a:tr h="447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kern="1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6700" marR="116700" marT="0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255.67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28172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2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6"/>
    </mc:Choice>
    <mc:Fallback xmlns="">
      <p:transition spd="slow" advTm="6324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600083" y="1157067"/>
            <a:ext cx="8229600" cy="546354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our research work: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research field in AI and machine learning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work of automatic map understanding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assistant for blind or vision-impaired users to extract information from map images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for image retrieval and update in an image database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pPr marL="54864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more state-of-the-art pretrained CNN architectures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high-performance computation techniques to reduce computing time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85"/>
    </mc:Choice>
    <mc:Fallback xmlns="">
      <p:transition spd="slow" advTm="14318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563904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 machine understand images such as maps?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questions: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provided image a map?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geographical region is this map about?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projection is used in this map?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 identified and tested three methods that have potential in this research: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 (support vector machine)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 (multilayer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4864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(convolutional neural network)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249063"/>
            <a:ext cx="8229600" cy="527556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Lots of relevant research in other fields including remote sensing image, medical image and plant image</a:t>
            </a:r>
          </a:p>
          <a:p>
            <a:pPr marL="54864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Bentes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Velotto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Lehner (2015) use a self-designed CNN (Convolutional Neural Network) to conduct object classification in oceanographic SAR images.</a:t>
            </a:r>
          </a:p>
          <a:p>
            <a:pPr marL="54864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Qian et al. in 2015 compare four machine learning classifiers for land cover classification using very high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 images</a:t>
            </a:r>
          </a:p>
          <a:p>
            <a:pPr marL="54864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Mohanty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in 2016 utilize 54306 images to train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architectures in Deep CNN to identify 26 diseases from 14 distinct crop species.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 research about map identification and classification</a:t>
            </a:r>
          </a:p>
          <a:p>
            <a:pPr marL="548640" indent="-342900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 et al. (2018) applied several state-of-the-art Deep CNN to test their performance on map-type classification. The map types include topographic map, 3D map and nighttime imagery map.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80"/>
    </mc:Choice>
    <mc:Fallback xmlns="">
      <p:transition spd="slow" advTm="715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	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CA74C-57A9-42FC-AD23-E806998EDC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44744" y="919926"/>
            <a:ext cx="2989003" cy="2594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6224" y="3486654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Haykin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2009. Neural Networks and Learning Machines</a:t>
            </a:r>
            <a:r>
              <a:rPr lang="en-US" dirty="0"/>
              <a:t>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050" name="Picture 2" descr="kernel trick SVM">
            <a:extLst>
              <a:ext uri="{FF2B5EF4-FFF2-40B4-BE49-F238E27FC236}">
                <a16:creationId xmlns:a16="http://schemas.microsoft.com/office/drawing/2014/main" id="{0F0F1EB4-C0FA-4FCD-860C-39CE282B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07" y="3751971"/>
            <a:ext cx="6646984" cy="264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EB520B-05D8-402C-B799-5407C2CFE984}"/>
              </a:ext>
            </a:extLst>
          </p:cNvPr>
          <p:cNvSpPr/>
          <p:nvPr/>
        </p:nvSpPr>
        <p:spPr>
          <a:xfrm>
            <a:off x="325394" y="6474133"/>
            <a:ext cx="88956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(Source: https://www.hackerearth.com/blog/developers/simple-tutorial-svm-parameter-tuning-python-r/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676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96"/>
    </mc:Choice>
    <mc:Fallback xmlns="">
      <p:transition spd="slow" advTm="1094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	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249063"/>
            <a:ext cx="8229600" cy="4504037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an optimal hyperplane to separate inputs into classes</a:t>
            </a: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hyperplane: a hyperplane with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misclassification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linearly inseparable cases, transform the original data into a higher dimensional space using kernel functions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commonly-used kernel functions were tested</a:t>
            </a:r>
          </a:p>
          <a:p>
            <a:pPr marL="548640" lvl="1" indent="-3429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linear, polynomial, radial basis function and sigmoid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Five-fold cross validation was used to find the optimal combination of parameters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41"/>
    </mc:Choice>
    <mc:Fallback xmlns="">
      <p:transition spd="slow" advTm="194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</a:t>
            </a:r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(MLPs)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249063"/>
            <a:ext cx="8229600" cy="239901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basic elements of MLPs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C815D-7AB2-4915-97A1-B07BC872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11" y="1650754"/>
            <a:ext cx="3201250" cy="1997321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74EDC3D4-FA1C-4FAE-B5CB-C686678953D9}"/>
              </a:ext>
            </a:extLst>
          </p:cNvPr>
          <p:cNvGrpSpPr/>
          <p:nvPr/>
        </p:nvGrpSpPr>
        <p:grpSpPr>
          <a:xfrm>
            <a:off x="1154555" y="2379098"/>
            <a:ext cx="6834890" cy="4056871"/>
            <a:chOff x="1160458" y="1673229"/>
            <a:chExt cx="6162459" cy="36577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F99B1A2-5985-4E6D-964A-3E7AF295B043}"/>
                </a:ext>
              </a:extLst>
            </p:cNvPr>
            <p:cNvGrpSpPr/>
            <p:nvPr/>
          </p:nvGrpSpPr>
          <p:grpSpPr>
            <a:xfrm>
              <a:off x="1160458" y="1673229"/>
              <a:ext cx="6162459" cy="3657747"/>
              <a:chOff x="1173980" y="1626310"/>
              <a:chExt cx="6162459" cy="3657747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F9C6B713-B797-4222-8524-C5085591AC3E}"/>
                  </a:ext>
                </a:extLst>
              </p:cNvPr>
              <p:cNvSpPr/>
              <p:nvPr/>
            </p:nvSpPr>
            <p:spPr>
              <a:xfrm>
                <a:off x="1690443" y="2063095"/>
                <a:ext cx="179110" cy="179110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Flowchart: Connector 68">
                    <a:extLst>
                      <a:ext uri="{FF2B5EF4-FFF2-40B4-BE49-F238E27FC236}">
                        <a16:creationId xmlns:a16="http://schemas.microsoft.com/office/drawing/2014/main" id="{A5F25BE3-F792-4997-96E0-4E09B4869CEE}"/>
                      </a:ext>
                    </a:extLst>
                  </p:cNvPr>
                  <p:cNvSpPr/>
                  <p:nvPr/>
                </p:nvSpPr>
                <p:spPr>
                  <a:xfrm>
                    <a:off x="2705100" y="1905000"/>
                    <a:ext cx="495300" cy="4953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/>
                  </a:p>
                </p:txBody>
              </p:sp>
            </mc:Choice>
            <mc:Fallback xmlns="">
              <p:sp>
                <p:nvSpPr>
                  <p:cNvPr id="8" name="Flowchart: Connector 7">
                    <a:extLst>
                      <a:ext uri="{FF2B5EF4-FFF2-40B4-BE49-F238E27FC236}">
                        <a16:creationId xmlns:a16="http://schemas.microsoft.com/office/drawing/2014/main" id="{51EF6562-D502-49ED-A6E4-454F0B4F5E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0" y="1905000"/>
                    <a:ext cx="495300" cy="495300"/>
                  </a:xfrm>
                  <a:prstGeom prst="flowChartConnector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8168BEE-F524-438E-89B2-0BE382357367}"/>
                  </a:ext>
                </a:extLst>
              </p:cNvPr>
              <p:cNvCxnSpPr>
                <a:cxnSpLocks/>
                <a:stCxn id="68" idx="6"/>
                <a:endCxn id="69" idx="2"/>
              </p:cNvCxnSpPr>
              <p:nvPr/>
            </p:nvCxnSpPr>
            <p:spPr>
              <a:xfrm>
                <a:off x="1869553" y="2152650"/>
                <a:ext cx="8355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3BBC264F-BAFB-4E2C-84FD-77186C0D9F61}"/>
                  </a:ext>
                </a:extLst>
              </p:cNvPr>
              <p:cNvSpPr/>
              <p:nvPr/>
            </p:nvSpPr>
            <p:spPr>
              <a:xfrm>
                <a:off x="1690443" y="2710795"/>
                <a:ext cx="179110" cy="179110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Flowchart: Connector 71">
                    <a:extLst>
                      <a:ext uri="{FF2B5EF4-FFF2-40B4-BE49-F238E27FC236}">
                        <a16:creationId xmlns:a16="http://schemas.microsoft.com/office/drawing/2014/main" id="{6B4EA826-EDBE-4192-949C-586DF5BDDCD9}"/>
                      </a:ext>
                    </a:extLst>
                  </p:cNvPr>
                  <p:cNvSpPr/>
                  <p:nvPr/>
                </p:nvSpPr>
                <p:spPr>
                  <a:xfrm>
                    <a:off x="2705100" y="2552700"/>
                    <a:ext cx="495300" cy="4953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Flowchart: Connector 11">
                    <a:extLst>
                      <a:ext uri="{FF2B5EF4-FFF2-40B4-BE49-F238E27FC236}">
                        <a16:creationId xmlns:a16="http://schemas.microsoft.com/office/drawing/2014/main" id="{D8E11CE1-18C9-4578-BDC0-501C01CE5A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0" y="2552700"/>
                    <a:ext cx="495300" cy="495300"/>
                  </a:xfrm>
                  <a:prstGeom prst="flowChartConnector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1A1F469-BF90-4B7F-B680-D7558DB336AC}"/>
                  </a:ext>
                </a:extLst>
              </p:cNvPr>
              <p:cNvCxnSpPr>
                <a:cxnSpLocks/>
                <a:stCxn id="71" idx="6"/>
                <a:endCxn id="72" idx="2"/>
              </p:cNvCxnSpPr>
              <p:nvPr/>
            </p:nvCxnSpPr>
            <p:spPr>
              <a:xfrm>
                <a:off x="1869553" y="2800350"/>
                <a:ext cx="8355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D80CCD33-A608-42D3-B028-01AB8CBC6B05}"/>
                  </a:ext>
                </a:extLst>
              </p:cNvPr>
              <p:cNvSpPr/>
              <p:nvPr/>
            </p:nvSpPr>
            <p:spPr>
              <a:xfrm>
                <a:off x="1690443" y="4368146"/>
                <a:ext cx="179110" cy="179110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Flowchart: Connector 74">
                    <a:extLst>
                      <a:ext uri="{FF2B5EF4-FFF2-40B4-BE49-F238E27FC236}">
                        <a16:creationId xmlns:a16="http://schemas.microsoft.com/office/drawing/2014/main" id="{477FCE7E-E9D2-4032-AAC5-740717A59377}"/>
                      </a:ext>
                    </a:extLst>
                  </p:cNvPr>
                  <p:cNvSpPr/>
                  <p:nvPr/>
                </p:nvSpPr>
                <p:spPr>
                  <a:xfrm>
                    <a:off x="2705100" y="4210051"/>
                    <a:ext cx="495300" cy="495300"/>
                  </a:xfrm>
                  <a:prstGeom prst="flowChartConnector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Flowchart: Connector 14">
                    <a:extLst>
                      <a:ext uri="{FF2B5EF4-FFF2-40B4-BE49-F238E27FC236}">
                        <a16:creationId xmlns:a16="http://schemas.microsoft.com/office/drawing/2014/main" id="{62B9640C-513D-4C29-ABF1-6981E8DC80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0" y="4210051"/>
                    <a:ext cx="495300" cy="495300"/>
                  </a:xfrm>
                  <a:prstGeom prst="flowChartConnector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1D79B3D-38A7-42D6-BEA5-58B597650DF5}"/>
                  </a:ext>
                </a:extLst>
              </p:cNvPr>
              <p:cNvCxnSpPr>
                <a:cxnSpLocks/>
                <a:stCxn id="74" idx="6"/>
                <a:endCxn id="75" idx="2"/>
              </p:cNvCxnSpPr>
              <p:nvPr/>
            </p:nvCxnSpPr>
            <p:spPr>
              <a:xfrm>
                <a:off x="1869553" y="4457701"/>
                <a:ext cx="8355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Flowchart: Connector 76">
                    <a:extLst>
                      <a:ext uri="{FF2B5EF4-FFF2-40B4-BE49-F238E27FC236}">
                        <a16:creationId xmlns:a16="http://schemas.microsoft.com/office/drawing/2014/main" id="{CE53C5FC-5CB7-4EA9-87EE-CE3742D15071}"/>
                      </a:ext>
                    </a:extLst>
                  </p:cNvPr>
                  <p:cNvSpPr/>
                  <p:nvPr/>
                </p:nvSpPr>
                <p:spPr>
                  <a:xfrm>
                    <a:off x="4591049" y="2827454"/>
                    <a:ext cx="962026" cy="962026"/>
                  </a:xfrm>
                  <a:prstGeom prst="flowChartConnector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∑</a:t>
                    </a:r>
                    <a:r>
                      <a:rPr lang="en-US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a14:m>
                    <a:endPara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Flowchart: Connector 16">
                    <a:extLst>
                      <a:ext uri="{FF2B5EF4-FFF2-40B4-BE49-F238E27FC236}">
                        <a16:creationId xmlns:a16="http://schemas.microsoft.com/office/drawing/2014/main" id="{0256C94D-F409-416C-B78E-B8276F4346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91049" y="2827454"/>
                    <a:ext cx="962026" cy="962026"/>
                  </a:xfrm>
                  <a:prstGeom prst="flowChartConnector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A680D4F-E69E-4832-91CD-2FC3F938EBF0}"/>
                  </a:ext>
                </a:extLst>
              </p:cNvPr>
              <p:cNvCxnSpPr>
                <a:cxnSpLocks/>
                <a:stCxn id="69" idx="6"/>
                <a:endCxn id="77" idx="1"/>
              </p:cNvCxnSpPr>
              <p:nvPr/>
            </p:nvCxnSpPr>
            <p:spPr>
              <a:xfrm>
                <a:off x="3200400" y="2152650"/>
                <a:ext cx="1531534" cy="8156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99F6CF6-B8AB-44FC-90DD-EAC30F0741E4}"/>
                  </a:ext>
                </a:extLst>
              </p:cNvPr>
              <p:cNvCxnSpPr>
                <a:cxnSpLocks/>
                <a:stCxn id="72" idx="6"/>
                <a:endCxn id="77" idx="2"/>
              </p:cNvCxnSpPr>
              <p:nvPr/>
            </p:nvCxnSpPr>
            <p:spPr>
              <a:xfrm>
                <a:off x="3200400" y="2800350"/>
                <a:ext cx="1390649" cy="508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9E8DC8C-91D9-4158-BE80-D083FB08CAA3}"/>
                  </a:ext>
                </a:extLst>
              </p:cNvPr>
              <p:cNvCxnSpPr>
                <a:cxnSpLocks/>
                <a:stCxn id="75" idx="6"/>
                <a:endCxn id="77" idx="3"/>
              </p:cNvCxnSpPr>
              <p:nvPr/>
            </p:nvCxnSpPr>
            <p:spPr>
              <a:xfrm flipV="1">
                <a:off x="3200400" y="3648595"/>
                <a:ext cx="1531534" cy="8091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1" name="Flowchart: Connector 80">
                <a:extLst>
                  <a:ext uri="{FF2B5EF4-FFF2-40B4-BE49-F238E27FC236}">
                    <a16:creationId xmlns:a16="http://schemas.microsoft.com/office/drawing/2014/main" id="{B882EB3A-79DF-4A9E-87F3-C8D3E53C8633}"/>
                  </a:ext>
                </a:extLst>
              </p:cNvPr>
              <p:cNvSpPr/>
              <p:nvPr/>
            </p:nvSpPr>
            <p:spPr>
              <a:xfrm>
                <a:off x="4262694" y="2067906"/>
                <a:ext cx="179110" cy="179110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0F2AD35-7799-4FFE-B71C-4D65B0BC7168}"/>
                  </a:ext>
                </a:extLst>
              </p:cNvPr>
              <p:cNvCxnSpPr>
                <a:cxnSpLocks/>
                <a:stCxn id="81" idx="5"/>
              </p:cNvCxnSpPr>
              <p:nvPr/>
            </p:nvCxnSpPr>
            <p:spPr>
              <a:xfrm>
                <a:off x="4415574" y="2220786"/>
                <a:ext cx="470506" cy="6412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D847FE50-E51A-46F1-8CE1-5BAA4FA54DA0}"/>
                  </a:ext>
                </a:extLst>
              </p:cNvPr>
              <p:cNvCxnSpPr>
                <a:cxnSpLocks/>
                <a:stCxn id="77" idx="6"/>
              </p:cNvCxnSpPr>
              <p:nvPr/>
            </p:nvCxnSpPr>
            <p:spPr>
              <a:xfrm>
                <a:off x="5553075" y="3308467"/>
                <a:ext cx="609600" cy="14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B69D07B-9280-4755-A5BE-5F8B037E0D0B}"/>
                  </a:ext>
                </a:extLst>
              </p:cNvPr>
              <p:cNvSpPr txBox="1"/>
              <p:nvPr/>
            </p:nvSpPr>
            <p:spPr>
              <a:xfrm>
                <a:off x="1614069" y="3383341"/>
                <a:ext cx="461665" cy="6581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/>
                  <a:t>……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524361-38D4-4C83-B455-7E3CB5CB9AF6}"/>
                  </a:ext>
                </a:extLst>
              </p:cNvPr>
              <p:cNvSpPr txBox="1"/>
              <p:nvPr/>
            </p:nvSpPr>
            <p:spPr>
              <a:xfrm>
                <a:off x="2762249" y="3389304"/>
                <a:ext cx="461665" cy="65815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/>
                  <a:t>……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1FB84E-4486-42B2-ADD3-A65CB4980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980" y="1930436"/>
                    <a:ext cx="4719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ECA4F2B-2B71-4BBA-AA40-975CCCA476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980" y="1930436"/>
                    <a:ext cx="47198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E2B3BFB-274C-45E5-8E86-500C0CE96AF0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980" y="2575948"/>
                    <a:ext cx="4773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D4E4A29-F06D-46AB-BF24-35196D1D9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980" y="2575948"/>
                    <a:ext cx="4773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F6CF42A-5DCF-4685-BEF5-A5317D15A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980" y="4238626"/>
                    <a:ext cx="5372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428F821-9CE5-42DB-AA62-F4C006F94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980" y="4238626"/>
                    <a:ext cx="53726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89F0980-0FBB-427C-ADA6-E48B30C43D6B}"/>
                      </a:ext>
                    </a:extLst>
                  </p:cNvPr>
                  <p:cNvSpPr txBox="1"/>
                  <p:nvPr/>
                </p:nvSpPr>
                <p:spPr>
                  <a:xfrm>
                    <a:off x="3903953" y="1626310"/>
                    <a:ext cx="8965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𝑖𝑎𝑠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89F0980-0FBB-427C-ADA6-E48B30C43D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3953" y="1626310"/>
                    <a:ext cx="89659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4D3843C5-70D9-4163-B892-7E8CAB5C5D2B}"/>
                      </a:ext>
                    </a:extLst>
                  </p:cNvPr>
                  <p:cNvSpPr txBox="1"/>
                  <p:nvPr/>
                </p:nvSpPr>
                <p:spPr>
                  <a:xfrm>
                    <a:off x="6170735" y="3125272"/>
                    <a:ext cx="1165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CBF6C61-26C7-4B0F-A10C-5429F633EE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0735" y="3125272"/>
                    <a:ext cx="116570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75D8EAC-5A17-416C-85C7-D55CD51349EA}"/>
                      </a:ext>
                    </a:extLst>
                  </p:cNvPr>
                  <p:cNvSpPr txBox="1"/>
                  <p:nvPr/>
                </p:nvSpPr>
                <p:spPr>
                  <a:xfrm>
                    <a:off x="1179142" y="4914725"/>
                    <a:ext cx="92839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𝐼𝑛𝑝𝑢𝑡𝑠</m:t>
                          </m:r>
                        </m:oMath>
                      </m:oMathPara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47DB03A-4085-4673-8C19-1E8726C021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9142" y="4914725"/>
                    <a:ext cx="92839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5D335EF0-E9FD-4E70-8ECE-3885739ABE9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7779" y="4914169"/>
                    <a:ext cx="11223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𝑊𝑒𝑖𝑔h𝑡𝑠</m:t>
                          </m:r>
                        </m:oMath>
                      </m:oMathPara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D43DCCA-64A6-4C49-B680-61FDB4306E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7779" y="4914169"/>
                    <a:ext cx="112235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FA641186-D3B6-4254-82C3-F7CDBE452F6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4211" y="3912297"/>
                    <a:ext cx="111633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𝑆𝑢𝑚𝑚𝑖𝑛𝑔</m:t>
                          </m:r>
                        </m:oMath>
                      </m:oMathPara>
                    </a14:m>
                    <a:endParaRPr lang="en-US" sz="1600" b="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function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5139BE5-60DF-48EB-BA2D-4F59CA25D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4211" y="3912297"/>
                    <a:ext cx="1116331" cy="58477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922525F4-13F8-47F5-8DF7-172AB8D003AE}"/>
                      </a:ext>
                    </a:extLst>
                  </p:cNvPr>
                  <p:cNvSpPr txBox="1"/>
                  <p:nvPr/>
                </p:nvSpPr>
                <p:spPr>
                  <a:xfrm>
                    <a:off x="5066705" y="3913262"/>
                    <a:ext cx="12109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𝐴𝑐𝑡𝑖𝑣𝑎𝑡𝑖𝑜𝑛</m:t>
                          </m:r>
                        </m:oMath>
                      </m:oMathPara>
                    </a14:m>
                    <a:endParaRPr lang="en-US" sz="1600" b="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sz="1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function</a:t>
                    </a: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97DACC1-763C-42D2-8DD9-5FE05BBF0B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6705" y="3913262"/>
                    <a:ext cx="1210908" cy="58477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72C01AD-AFEA-4382-8178-385ED4BEAACB}"/>
                </a:ext>
              </a:extLst>
            </p:cNvPr>
            <p:cNvCxnSpPr>
              <a:cxnSpLocks/>
              <a:stCxn id="77" idx="0"/>
              <a:endCxn id="77" idx="4"/>
            </p:cNvCxnSpPr>
            <p:nvPr/>
          </p:nvCxnSpPr>
          <p:spPr>
            <a:xfrm>
              <a:off x="5058540" y="2874373"/>
              <a:ext cx="0" cy="962026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0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78"/>
    </mc:Choice>
    <mc:Fallback xmlns="">
      <p:transition spd="slow" advTm="835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</a:t>
            </a:r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Perceptrons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(MLPs)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944275"/>
            <a:ext cx="8229600" cy="13131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MLPs are a type of feed-forward neural networks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shallow networks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B308C-9C73-4566-B6E9-6A14EB4F71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9435" y="2257453"/>
            <a:ext cx="8562711" cy="4077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AA488-548C-4449-B711-1F4F95BF0A0E}"/>
              </a:ext>
            </a:extLst>
          </p:cNvPr>
          <p:cNvSpPr/>
          <p:nvPr/>
        </p:nvSpPr>
        <p:spPr>
          <a:xfrm>
            <a:off x="3456224" y="6497707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Haykin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2009. Neural Networks and Learning Machines</a:t>
            </a:r>
            <a:r>
              <a:rPr lang="en-US" dirty="0"/>
              <a:t>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79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7"/>
    </mc:Choice>
    <mc:Fallback xmlns="">
      <p:transition spd="slow" advTm="18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66439" y="1052973"/>
            <a:ext cx="8465128" cy="242508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can discover structures in images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 are designed to discover features of different levels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CNN can largely reduce the number of parameters and make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deeper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 feasible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360" y="6500974"/>
            <a:ext cx="839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https://towardsdatascience.com/a-comprehensive-guide-to-convolutional-neural-networks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4" name="Picture 2" descr="Image result for Convolutional neural networks">
            <a:extLst>
              <a:ext uri="{FF2B5EF4-FFF2-40B4-BE49-F238E27FC236}">
                <a16:creationId xmlns:a16="http://schemas.microsoft.com/office/drawing/2014/main" id="{1FAE53C1-0A30-47EE-BA5B-D67A8552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5441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2"/>
</p:tagLst>
</file>

<file path=ppt/theme/theme1.xml><?xml version="1.0" encoding="utf-8"?>
<a:theme xmlns:a="http://schemas.openxmlformats.org/drawingml/2006/main" name="3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7863</TotalTime>
  <Words>1841</Words>
  <Application>Microsoft Office PowerPoint</Application>
  <PresentationFormat>On-screen Show (4:3)</PresentationFormat>
  <Paragraphs>340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3_Title Slide</vt:lpstr>
      <vt:lpstr>Content Slide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Aberegg</dc:creator>
  <cp:lastModifiedBy>Li Jialin</cp:lastModifiedBy>
  <cp:revision>433</cp:revision>
  <cp:lastPrinted>2013-08-13T14:25:08Z</cp:lastPrinted>
  <dcterms:created xsi:type="dcterms:W3CDTF">2013-05-24T18:55:25Z</dcterms:created>
  <dcterms:modified xsi:type="dcterms:W3CDTF">2019-09-19T20:07:38Z</dcterms:modified>
</cp:coreProperties>
</file>